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33"/>
  </p:notesMasterIdLst>
  <p:handoutMasterIdLst>
    <p:handoutMasterId r:id="rId34"/>
  </p:handoutMasterIdLst>
  <p:sldIdLst>
    <p:sldId id="259" r:id="rId2"/>
    <p:sldId id="261" r:id="rId3"/>
    <p:sldId id="266" r:id="rId4"/>
    <p:sldId id="262" r:id="rId5"/>
    <p:sldId id="296" r:id="rId6"/>
    <p:sldId id="297" r:id="rId7"/>
    <p:sldId id="298" r:id="rId8"/>
    <p:sldId id="265" r:id="rId9"/>
    <p:sldId id="300" r:id="rId10"/>
    <p:sldId id="274" r:id="rId11"/>
    <p:sldId id="279" r:id="rId12"/>
    <p:sldId id="275" r:id="rId13"/>
    <p:sldId id="283" r:id="rId14"/>
    <p:sldId id="302" r:id="rId15"/>
    <p:sldId id="303" r:id="rId16"/>
    <p:sldId id="305" r:id="rId17"/>
    <p:sldId id="284" r:id="rId18"/>
    <p:sldId id="288" r:id="rId19"/>
    <p:sldId id="290" r:id="rId20"/>
    <p:sldId id="289" r:id="rId21"/>
    <p:sldId id="268" r:id="rId22"/>
    <p:sldId id="291" r:id="rId23"/>
    <p:sldId id="294" r:id="rId24"/>
    <p:sldId id="292" r:id="rId25"/>
    <p:sldId id="293" r:id="rId26"/>
    <p:sldId id="269" r:id="rId27"/>
    <p:sldId id="306" r:id="rId28"/>
    <p:sldId id="273" r:id="rId29"/>
    <p:sldId id="270" r:id="rId30"/>
    <p:sldId id="307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C207CD-246F-47CB-AF72-587ACE11FE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19108BA-4D96-4D48-B290-895AEA6DE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33609-DB9F-4A63-9661-87BF2194877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039A1B2-A4F8-47CB-9F1A-AA32F670B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121CFC-0989-4ADD-A057-C6E361FF8F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AADDA-C82A-4415-8E54-DDB8714A9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11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657C6-8E2A-41C8-A7EF-72BB8919A17B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FB355-4B94-41CC-A554-1E319A87F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9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1AAC4-4F9D-47EE-B7F2-19976913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4A12ED8-C961-4002-89C7-D3CD473B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3E2D96-EFC8-499B-828C-921F983B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8FEAC3-81B7-46B0-9CCE-654D2611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07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  <p:sldLayoutId id="2147483717" r:id="rId18"/>
  </p:sldLayoutIdLst>
  <p:hf hd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other-twitter-sentiment-analysis-with-python-part-5-50b4e87d9bdd" TargetMode="External"/><Relationship Id="rId2" Type="http://schemas.openxmlformats.org/officeDocument/2006/relationships/hyperlink" Target="https://www.kaggle.com/clmentbisaillon/fake-and-real-news-data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iragsehra42.medium.com/decision-trees-explained-easily-28f23241248" TargetMode="External"/><Relationship Id="rId4" Type="http://schemas.openxmlformats.org/officeDocument/2006/relationships/hyperlink" Target="https://www.kdnuggets.com/2016/07/support-vector-machines-simple-explanatio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Fake News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Allaa El-khodr</a:t>
            </a:r>
          </a:p>
          <a:p>
            <a:r>
              <a:rPr lang="en-US" sz="2800" dirty="0"/>
              <a:t>Dwaipayan Chakraborty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9F88-C3F5-4059-9642-AB32A80B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Removing stop words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D821F9-B458-4472-8D66-2D381F206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Stop words are commonly used words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“the”, “an”, “a”, “in”</a:t>
            </a:r>
          </a:p>
          <a:p>
            <a:pPr marL="369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69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690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Goal: Ignore the stop words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Don’t influence the content of the articles</a:t>
            </a:r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6CAFE5-3E6C-4EA2-B737-2590F0AB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7189C-53B9-40A6-9BA3-7AE41F8C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02D03-0D47-4313-A863-7CDB4FE0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4B1F82-782A-4078-9BF7-B7AEC3316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63" y="2684461"/>
            <a:ext cx="7227893" cy="174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7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9F88-C3F5-4059-9642-AB32A80B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Removing stop words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D3C8F13B-FF6A-4E11-857D-DCD62A51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for removing the stop words: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5A30235E-8B91-43B8-BE0D-2EFE496B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811205"/>
            <a:ext cx="9440599" cy="224523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441BF5-CB27-455F-9B15-E4581501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22CA3B-89DE-4928-B4C3-56E3F4A2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B00BF-F544-4BC8-BA46-D66918CAB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3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Tokenizing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CC60-F42D-4E33-BCEE-A7A96356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Splits the articles into smaller units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Smaller units (tokens): Words</a:t>
            </a:r>
          </a:p>
          <a:p>
            <a:r>
              <a:rPr lang="en-US" dirty="0">
                <a:sym typeface="Wingdings" panose="05000000000000000000" pitchFamily="2" charset="2"/>
              </a:rPr>
              <a:t>Example: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925FC9C-175E-4304-B5F3-4B263F09B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6" y="3429000"/>
            <a:ext cx="7234550" cy="215827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F5B082-8808-4665-B179-CB3AFDDB5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42A122-1997-4406-910F-A05C39BD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BDB59-15F0-4D1F-857B-AEF390B8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26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Lemmatizing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CC60-F42D-4E33-BCEE-A7A96356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to convert words into the root form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Reduction of the inflectional forms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“Normalization”</a:t>
            </a:r>
          </a:p>
          <a:p>
            <a:r>
              <a:rPr lang="en-US" dirty="0">
                <a:sym typeface="Wingdings" panose="05000000000000000000" pitchFamily="2" charset="2"/>
              </a:rPr>
              <a:t>Example:</a:t>
            </a:r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EA937F-8DBD-4D9F-844F-EB1A722D4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58" y="3833610"/>
            <a:ext cx="6873436" cy="1957589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F19219-DD76-4C0E-B3A8-09E8D96B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00A5E52-E530-4AC2-B304-E4FBEE8E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398F2-DBE7-4967-8FAF-D9228C13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4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TF 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CC60-F42D-4E33-BCEE-A7A96356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Convert textual data to numeric form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Counter</a:t>
            </a:r>
            <a:r>
              <a:rPr lang="en-US" dirty="0"/>
              <a:t> with a consideration of the frequency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871200" lvl="1" indent="-457200"/>
            <a:r>
              <a:rPr lang="en-US" dirty="0"/>
              <a:t>Document 1: “I love dogs”</a:t>
            </a:r>
          </a:p>
          <a:p>
            <a:pPr marL="871200" lvl="1" indent="-457200"/>
            <a:r>
              <a:rPr lang="en-US" dirty="0"/>
              <a:t>Document 2: “I hate dogs and knitting”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9EAE9-BF68-4FBC-B6D4-1757AB5B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BB987-3E51-4C1D-8DF7-6DFA5B3F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A6B6-2DE6-41F6-B1C3-16E49E28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60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Preprocessing: TF IDF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CC60-F42D-4E33-BCEE-A7A96356D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113" y="2228849"/>
            <a:ext cx="5501443" cy="638175"/>
          </a:xfrm>
        </p:spPr>
        <p:txBody>
          <a:bodyPr/>
          <a:lstStyle/>
          <a:p>
            <a:r>
              <a:rPr lang="en-US" dirty="0"/>
              <a:t>Inverse Document Frequency (IDF):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9EAE9-BF68-4FBC-B6D4-1757AB5B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DB107-E930-4B39-8E3C-CA7CC62D7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237250"/>
            <a:ext cx="4645174" cy="518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9D9B1-269D-491F-97C1-63839DAD5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4050444"/>
            <a:ext cx="2148730" cy="11827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EB9B3D-17DB-48BE-908C-927165EE37F2}"/>
              </a:ext>
            </a:extLst>
          </p:cNvPr>
          <p:cNvSpPr txBox="1">
            <a:spLocks/>
          </p:cNvSpPr>
          <p:nvPr/>
        </p:nvSpPr>
        <p:spPr>
          <a:xfrm>
            <a:off x="1066195" y="2228850"/>
            <a:ext cx="4655822" cy="6381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Term Frequency (TF):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0E433-E305-4ED9-BECC-77185AA62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3237250"/>
            <a:ext cx="4923897" cy="638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F54CA-DC09-4A17-974C-97DDF4D34C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4050444"/>
            <a:ext cx="2643839" cy="52097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057F781-8E7A-4F28-B5AF-36596A56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9D36F-850A-4D58-B702-69A53CE8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1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Preprocessing: TF IDF –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CC60-F42D-4E33-BCEE-A7A96356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TF IDF: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TF IDF score for the term “I” is 0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Not informative </a:t>
            </a:r>
            <a:r>
              <a:rPr lang="en-US" dirty="0"/>
              <a:t>to differentiate between documents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9EAE9-BF68-4FBC-B6D4-1757AB5B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E0DAA-1D4D-4881-ABD1-2BC334804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753511"/>
            <a:ext cx="4007056" cy="361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927B1-5198-46C8-9F8B-D595579FB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429000"/>
            <a:ext cx="5736380" cy="7537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001AAC-3701-47B6-BB1D-944A12AA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76B1-69DF-4A70-BB22-20C7230F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0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D40CE-7135-4991-A4F7-66A99555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3A3E0C-48C0-4349-B1B3-CFF3D099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>
                <a:solidFill>
                  <a:schemeClr val="tx1"/>
                </a:solidFill>
              </a:rPr>
              <a:t>Preprocessing</a:t>
            </a:r>
          </a:p>
          <a:p>
            <a:r>
              <a:rPr lang="en-US" dirty="0">
                <a:solidFill>
                  <a:srgbClr val="FFFF00"/>
                </a:solidFill>
              </a:rPr>
              <a:t>Models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170FE29-B3A6-45F2-8152-E392151A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CF12D-DD66-4BD7-A5FD-B950E411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2F9C1-BA24-4E66-ADA0-8DFD6852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42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Decision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989-07C4-43D3-8671-2EC62407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5131541" cy="41338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Learns from data to approximate a sine curve with if-then-else decision rules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Breaks the dataset into smaller subsets by measuring the entropy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Until all the data belongs to the same class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07E276-FC98-4B3F-BEF3-69EB0B5EB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665" y="2211341"/>
            <a:ext cx="5120892" cy="24353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C171A-E036-4CEE-9B76-9173F2BF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BF0B94-9638-4DD4-8DDA-78F4CBC3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2F4F-0B50-402A-8797-6614B5DF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7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Random Forest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0A5C97C-8717-4443-90D2-02145A02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2076450"/>
            <a:ext cx="5275839" cy="360683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989-07C4-43D3-8671-2EC62407D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719" y="1869719"/>
            <a:ext cx="5084805" cy="4313592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An ensemble approach to finding the decision tree that best fits the training data</a:t>
            </a:r>
          </a:p>
          <a:p>
            <a:endParaRPr lang="en-US" b="0" i="0" dirty="0">
              <a:effectLst/>
            </a:endParaRPr>
          </a:p>
          <a:p>
            <a:r>
              <a:rPr lang="en-US" dirty="0">
                <a:effectLst/>
              </a:rPr>
              <a:t>B</a:t>
            </a:r>
            <a:r>
              <a:rPr lang="en-US" b="0" i="0" dirty="0">
                <a:effectLst/>
              </a:rPr>
              <a:t>y creating many decision trees and then determining the "average" one. </a:t>
            </a:r>
          </a:p>
          <a:p>
            <a:endParaRPr lang="en-US" b="0" i="0" dirty="0">
              <a:effectLst/>
            </a:endParaRPr>
          </a:p>
          <a:p>
            <a:r>
              <a:rPr lang="en-US" dirty="0">
                <a:effectLst/>
              </a:rPr>
              <a:t>B</a:t>
            </a:r>
            <a:r>
              <a:rPr lang="en-US" b="0" i="0" dirty="0">
                <a:effectLst/>
              </a:rPr>
              <a:t>uilding each of the decision trees from a random selection of features</a:t>
            </a:r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5FC0C3-2164-4842-9493-E9BDA368E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8D04B-9A12-4EC4-AEE9-7F8DDE03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24F12-D1B7-4217-8E40-2A455B92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D1EFD-955B-4693-A8A7-B41B596D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8B193-4124-4808-AA22-87784A571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Information is power</a:t>
            </a:r>
          </a:p>
          <a:p>
            <a:r>
              <a:rPr lang="en-US" dirty="0"/>
              <a:t>News impacts several domains:</a:t>
            </a:r>
          </a:p>
          <a:p>
            <a:pPr lvl="1"/>
            <a:r>
              <a:rPr lang="en-US" dirty="0"/>
              <a:t>Election</a:t>
            </a:r>
          </a:p>
          <a:p>
            <a:pPr lvl="1"/>
            <a:r>
              <a:rPr lang="en-US" dirty="0"/>
              <a:t>Stock Market</a:t>
            </a:r>
          </a:p>
          <a:p>
            <a:pPr lvl="1"/>
            <a:r>
              <a:rPr lang="en-US" dirty="0"/>
              <a:t>Sales </a:t>
            </a:r>
          </a:p>
          <a:p>
            <a:pPr lvl="1"/>
            <a:r>
              <a:rPr lang="en-US" dirty="0"/>
              <a:t>Social Conflicts</a:t>
            </a:r>
          </a:p>
          <a:p>
            <a:r>
              <a:rPr lang="en-US" dirty="0"/>
              <a:t>The internet, computation capabilities and digital data availability: makes it most feasible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CDEFA4-5C71-47E6-B0DC-7C6D5D11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ED313-96F2-4081-81D6-38511B42D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3D05B0-DB5B-4EE3-931E-44BD41321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83" y="2714625"/>
            <a:ext cx="4762500" cy="142875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112E0-D663-425B-B216-0EC21857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1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6B04-DF93-4BB8-B2EF-08E7E8A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Support Vector Machine</a:t>
            </a:r>
          </a:p>
        </p:txBody>
      </p:sp>
      <p:pic>
        <p:nvPicPr>
          <p:cNvPr id="9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DE47DC62-6F6E-4A89-8B1F-49E0AD5F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47" y="2219324"/>
            <a:ext cx="4291710" cy="3429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2DCF3-20AD-473C-8B5E-AD07284C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062052" cy="37147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Finding a hyperplane that divides a dataset into two classes</a:t>
            </a:r>
          </a:p>
          <a:p>
            <a:endParaRPr lang="en-US" dirty="0"/>
          </a:p>
          <a:p>
            <a:r>
              <a:rPr lang="en-US" dirty="0"/>
              <a:t>Support Vectors are the nearest datapoints to the hyperplane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Works well for binary classification and nonlinear problems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815E5-7148-49E6-9348-5878A162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087FC5A-1BD9-4F33-977F-32B9F36C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6E04-9494-42E7-96D4-207A6DBB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9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D40CE-7135-4991-A4F7-66A99555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3A3E0C-48C0-4349-B1B3-CFF3D099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Models</a:t>
            </a:r>
          </a:p>
          <a:p>
            <a:r>
              <a:rPr lang="en-US" dirty="0">
                <a:solidFill>
                  <a:srgbClr val="FFFF00"/>
                </a:solidFill>
              </a:rPr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CFA294-80EE-4649-9A5C-69348BB7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E0C2D-8F1C-47F5-9771-F849710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7ACD9-B49A-4D06-B0DD-2E9C7F28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7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Decision Tree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FCC8582C-5078-4E53-AAFB-A388D0CA1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03" y="2351075"/>
            <a:ext cx="6258346" cy="3165499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D8E909-05D6-4296-A88E-AA39A23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760F3E-0667-4432-B797-88B288AE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07756-6FA5-4ABD-BB9B-1E947A1C8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2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Decision Tree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D8E909-05D6-4296-A88E-AA39A23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98E952E-B86A-43D0-90FF-B39889431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59" y="1866900"/>
            <a:ext cx="5298633" cy="392430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3EEF25-9AE3-40E4-82B9-91FE9D8C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FD454-8010-4840-A748-66E41488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7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Random Forest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1CA185F4-922B-487A-BD76-AB51CA085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00" y="2339419"/>
            <a:ext cx="6346152" cy="3188810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9AA96F-FCE3-491A-89A8-13BCD375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C22292-559A-4379-A0D5-C1D2A749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758A5E-5D93-4CD0-9B45-4497057A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43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Random Forest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21A4FDC-16EC-409C-A3B6-5044FE56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45" y="1866900"/>
            <a:ext cx="5370110" cy="3977238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9AA96F-FCE3-491A-89A8-13BCD375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0C593-4F6D-48B1-B125-E4930B31F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557EA-0AB0-4E7E-827B-BEA9D505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51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Support Vector Machine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A36E8B-6821-43FE-A731-00060904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A1DA21C-86EF-458B-94B1-8058DFAB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377" y="2362174"/>
            <a:ext cx="6286598" cy="3143300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C614D90-AA8E-4461-8819-9D4615AB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5A05E-AE1B-4BA7-A867-771003871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71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5646-A057-4731-BB64-5B30DCB3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Support Vector Machine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A36E8B-6821-43FE-A731-00060904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3C1C7FA-4D9E-4D9E-9AE5-DE4C83AAB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923" y="1866900"/>
            <a:ext cx="5451506" cy="4037522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AC5857A-908D-498C-A016-22C45D9E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A62437-9AF9-425E-A53E-4C0EE6A2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4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D40CE-7135-4991-A4F7-66A99555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3A3E0C-48C0-4349-B1B3-CFF3D099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Models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B018F0-6AD8-4ED7-A3F3-9227D946F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348C9-89A4-4DFD-B990-F1DF5BC2C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68E235-8C5B-4E0D-9E3C-E4B48159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96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BD12-242F-4C0B-BD12-5D2B0E4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5261-B5EA-4513-9CFC-3C78AF78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ML models were implemented for fake news prediction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ML models can train from available real big dataset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/>
              <a:t>The models can predict true news from a fake news with reasonable accuracy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Decision Tree has better accuracy than Random Forest and SVM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SVM has less chances of overfitting and better accuracy than Random Forest</a:t>
            </a:r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DC9C53-2A82-47CE-BE7A-FBE54A71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F38B-D160-4E63-909B-2C1B0786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4079A-9271-480C-8AEC-F387CF8F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5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D40CE-7135-4991-A4F7-66A99555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3A3E0C-48C0-4349-B1B3-CFF3D099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Data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102503-B7FA-444F-9411-35CC2936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DE2D3-BD25-4571-9018-37747DC3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49287-2B8A-4767-ACD0-792D357F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55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E788-86FD-4EC2-ACB1-764B470C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3C4B7-51EF-4BA2-BE69-0BC706C0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970638" cy="3714749"/>
          </a:xfrm>
        </p:spPr>
        <p:txBody>
          <a:bodyPr/>
          <a:lstStyle/>
          <a:p>
            <a:r>
              <a:rPr lang="en-US" dirty="0"/>
              <a:t>Using LSTM to compare results</a:t>
            </a:r>
          </a:p>
          <a:p>
            <a:endParaRPr lang="en-US" dirty="0"/>
          </a:p>
          <a:p>
            <a:r>
              <a:rPr lang="en-US" dirty="0"/>
              <a:t>Initial results show reasonable accuracy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Needs optimization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336CD-96F1-4BBD-89B5-5D467A68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CAB2C-FD89-4114-8A5A-B3710B4D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77F1C-CB7A-4D15-A2D7-7D19EFFB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EB5D3A-0AC1-4F78-8863-88A6618B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33" y="2219079"/>
            <a:ext cx="5544764" cy="33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95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516A-64C5-44C0-8421-33C1441C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755A3-83AF-49C7-81D9-61CB5B353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https://www.kaggle.com/clmentbisaillon/fake-and-real-news-dataset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https://towardsdatascience.com/another-twitter-sentiment-analysis-with-python-part-5-50b4e87d9bdd</a:t>
            </a:r>
            <a:endParaRPr lang="en-US" dirty="0"/>
          </a:p>
          <a:p>
            <a:r>
              <a:rPr lang="en-US" dirty="0">
                <a:hlinkClick r:id="rId4"/>
              </a:rPr>
              <a:t>https://www.kdnuggets.com/2016/07/support-vector-machines-simple-explanation.html</a:t>
            </a:r>
            <a:endParaRPr lang="en-US" dirty="0"/>
          </a:p>
          <a:p>
            <a:r>
              <a:rPr lang="en-US" dirty="0">
                <a:hlinkClick r:id="rId5"/>
              </a:rPr>
              <a:t>https://chiragsehra42.medium.com/decision-trees-explained-easily-28f23241248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0E7A8-3616-46A7-9434-0B7F46E6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DB3F3-239E-4173-B457-B9F27776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524E5-1193-42DC-9667-69E348FB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452C-7458-42C0-940F-13551BA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Dataset: </a:t>
            </a:r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3EE4-0965-46AC-A5DD-0E4B5BE56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Kaggle Dataset</a:t>
            </a:r>
          </a:p>
          <a:p>
            <a:endParaRPr lang="en-US" dirty="0"/>
          </a:p>
          <a:p>
            <a:r>
              <a:rPr lang="en-US" dirty="0"/>
              <a:t>Two datasets for fake and real news</a:t>
            </a:r>
          </a:p>
          <a:p>
            <a:endParaRPr lang="en-US" dirty="0"/>
          </a:p>
          <a:p>
            <a:r>
              <a:rPr lang="en-US" dirty="0"/>
              <a:t>Structure of the datasets:</a:t>
            </a:r>
          </a:p>
          <a:p>
            <a:pPr lvl="1"/>
            <a:r>
              <a:rPr lang="en-US" dirty="0"/>
              <a:t>4 columns: title, text,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subject, date</a:t>
            </a:r>
          </a:p>
          <a:p>
            <a:pPr lvl="1"/>
            <a:r>
              <a:rPr lang="en-US" dirty="0"/>
              <a:t>21418 true news articles (label 0)</a:t>
            </a:r>
          </a:p>
          <a:p>
            <a:pPr lvl="1"/>
            <a:r>
              <a:rPr lang="en-US" dirty="0"/>
              <a:t>23489 fake news articles (label 1)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9CDC8-F2CF-45F2-81B5-ACF09025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EA98281B-9059-4004-AB34-4A73A8AF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957072"/>
            <a:ext cx="5176881" cy="38341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9722A3-CF14-4891-9471-CD8BE745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A64E3-B4FA-4F34-BDAA-35FAF5A1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452C-7458-42C0-940F-13551BA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Dataset: </a:t>
            </a:r>
            <a:r>
              <a:rPr lang="en-US" dirty="0"/>
              <a:t>Subjects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2B8F6C-9293-48D3-A357-73694C1B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CBC417FC-F0A4-4D79-90AD-83CA1DCFF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6970" r="9310" b="2421"/>
          <a:stretch/>
        </p:blipFill>
        <p:spPr>
          <a:xfrm>
            <a:off x="662028" y="2402908"/>
            <a:ext cx="10857296" cy="3061833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BCFE3-9FB0-4EEB-9DD7-13067E0D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DE2465-CDD3-4C45-AFA9-E303DD92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3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452C-7458-42C0-940F-13551BA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Dataset: </a:t>
            </a:r>
            <a:r>
              <a:rPr lang="en-US" dirty="0"/>
              <a:t>Label of subjects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2B8F6C-9293-48D3-A357-73694C1B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E1F44494-CD04-4991-856E-29D8C57B9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23" y="1575121"/>
            <a:ext cx="8708105" cy="4301804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4554E-147C-4E6E-BAD1-DBEA35031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1B984-E41F-4BED-83D6-14D5E35E6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0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452C-7458-42C0-940F-13551BA92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Dataset: Most frequent words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2B8F6C-9293-48D3-A357-73694C1B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AC4498E-F15D-4CE0-AD7A-7769BCAB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88" y="1866900"/>
            <a:ext cx="3582005" cy="3555140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96046CC1-F595-4214-A3A6-3967EB939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09" y="1802264"/>
            <a:ext cx="3647130" cy="36197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E5AF2-A70C-4191-93A6-0E2FA6C5EB10}"/>
              </a:ext>
            </a:extLst>
          </p:cNvPr>
          <p:cNvSpPr txBox="1"/>
          <p:nvPr/>
        </p:nvSpPr>
        <p:spPr>
          <a:xfrm>
            <a:off x="3066504" y="5526728"/>
            <a:ext cx="115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News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931B9-A096-466C-910D-76F70D1342B6}"/>
              </a:ext>
            </a:extLst>
          </p:cNvPr>
          <p:cNvSpPr txBox="1"/>
          <p:nvPr/>
        </p:nvSpPr>
        <p:spPr>
          <a:xfrm>
            <a:off x="7999088" y="5526728"/>
            <a:ext cx="11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 News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DB6ADA-ACAE-4415-A9F4-C516E88A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794317-0AE3-4084-9EFF-68807CB6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70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AD40CE-7135-4991-A4F7-66A99555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3A3E0C-48C0-4349-B1B3-CFF3D099D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>
                <a:solidFill>
                  <a:srgbClr val="FFFF00"/>
                </a:solidFill>
              </a:rPr>
              <a:t>Preprocessing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D4CB3E3-4069-4C72-96AD-C24EF0893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693D02-F4E3-466F-B853-A3768F912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72960-BA52-44A9-BCD0-33F1B57D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5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1B2F-2E90-45AD-9C07-9056FE13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B0529-FEC4-405D-804E-BA1CEF1C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Some of the text features don’t have an impact on the prediction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The</a:t>
            </a:r>
            <a:r>
              <a:rPr lang="de-DE" dirty="0"/>
              <a:t> NLTK Package (Natural Language Toolkit) </a:t>
            </a:r>
            <a:r>
              <a:rPr lang="en-US" dirty="0"/>
              <a:t>was used to :</a:t>
            </a:r>
            <a:endParaRPr lang="de-DE" dirty="0"/>
          </a:p>
          <a:p>
            <a:pPr lvl="1"/>
            <a:r>
              <a:rPr lang="en-US" dirty="0"/>
              <a:t>Import stop words for the English language</a:t>
            </a:r>
          </a:p>
          <a:p>
            <a:pPr lvl="1"/>
            <a:r>
              <a:rPr lang="en-US" dirty="0"/>
              <a:t>Remove the stop words and punctuation in the articles</a:t>
            </a:r>
          </a:p>
          <a:p>
            <a:pPr lvl="1"/>
            <a:r>
              <a:rPr lang="en-US" dirty="0"/>
              <a:t>Remove numbers in the articles</a:t>
            </a:r>
          </a:p>
          <a:p>
            <a:pPr lvl="1"/>
            <a:r>
              <a:rPr lang="en-US" dirty="0"/>
              <a:t>Tokenizing</a:t>
            </a:r>
          </a:p>
          <a:p>
            <a:pPr lvl="1"/>
            <a:r>
              <a:rPr lang="en-US" dirty="0"/>
              <a:t>Lemmatizing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D747E-B789-4B5F-9CA7-9B5E9B4D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Allaa El-khodr, Dwaipayan Chakraborty, Fake News Predicition, Dynamic Big Data, University of Wyoming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46012-4C41-4686-BBB6-768A661E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1647A-7C7E-4A0E-A1A4-C21BD3C1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57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{FF755013-17EF-4A04-BC6E-2C652EB226FD}tf12214701_win32</Template>
  <TotalTime>125</TotalTime>
  <Words>1157</Words>
  <Application>Microsoft Office PowerPoint</Application>
  <PresentationFormat>Widescreen</PresentationFormat>
  <Paragraphs>260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Goudy Old Style</vt:lpstr>
      <vt:lpstr>Wingdings</vt:lpstr>
      <vt:lpstr>Wingdings 2</vt:lpstr>
      <vt:lpstr>SlateVTI</vt:lpstr>
      <vt:lpstr>Fake News Prediction</vt:lpstr>
      <vt:lpstr>Motivation</vt:lpstr>
      <vt:lpstr>Outline</vt:lpstr>
      <vt:lpstr>Dataset: Overview</vt:lpstr>
      <vt:lpstr>Dataset: Subjects</vt:lpstr>
      <vt:lpstr>Dataset: Label of subjects</vt:lpstr>
      <vt:lpstr>Dataset: Most frequent words</vt:lpstr>
      <vt:lpstr>Outline</vt:lpstr>
      <vt:lpstr>Preprocessing: Overview</vt:lpstr>
      <vt:lpstr>Preprocessing: Removing stop words</vt:lpstr>
      <vt:lpstr>Preprocessing: Removing stop words</vt:lpstr>
      <vt:lpstr>Preprocessing: Tokenizing</vt:lpstr>
      <vt:lpstr>Preprocessing: Lemmatizing</vt:lpstr>
      <vt:lpstr>Preprocessing: TF IDF</vt:lpstr>
      <vt:lpstr>Preprocessing: TF IDF – Example</vt:lpstr>
      <vt:lpstr>Preprocessing: TF IDF – Example</vt:lpstr>
      <vt:lpstr>Outline</vt:lpstr>
      <vt:lpstr>Model: Decision Tree</vt:lpstr>
      <vt:lpstr>Model: Random Forest</vt:lpstr>
      <vt:lpstr>Model: Support Vector Machine</vt:lpstr>
      <vt:lpstr>Outline</vt:lpstr>
      <vt:lpstr>Results: Decision Tree</vt:lpstr>
      <vt:lpstr>Results: Decision Tree</vt:lpstr>
      <vt:lpstr>Results: Random Forest</vt:lpstr>
      <vt:lpstr>Results: Random Forest</vt:lpstr>
      <vt:lpstr>Results: Support Vector Machine</vt:lpstr>
      <vt:lpstr>Results: Support Vector Machine</vt:lpstr>
      <vt:lpstr>Outline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Dwaipayan Chakraborty</dc:creator>
  <cp:lastModifiedBy>Dwaipayan Chakraborty</cp:lastModifiedBy>
  <cp:revision>135</cp:revision>
  <dcterms:created xsi:type="dcterms:W3CDTF">2020-11-30T22:21:46Z</dcterms:created>
  <dcterms:modified xsi:type="dcterms:W3CDTF">2020-12-03T02:40:57Z</dcterms:modified>
</cp:coreProperties>
</file>